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/>
        </p:nvPicPr>
        <p:blipFill>
          <a:blip r:embed="rId14"/>
          <a:stretch/>
        </p:blipFill>
        <p:spPr>
          <a:xfrm>
            <a:off x="0" y="5807160"/>
            <a:ext cx="9166680" cy="1059120"/>
          </a:xfrm>
          <a:prstGeom prst="rect">
            <a:avLst/>
          </a:prstGeom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15"/>
          <a:stretch/>
        </p:blipFill>
        <p:spPr>
          <a:xfrm>
            <a:off x="6934320" y="5961240"/>
            <a:ext cx="1057680" cy="132120"/>
          </a:xfrm>
          <a:prstGeom prst="rect">
            <a:avLst/>
          </a:prstGeom>
          <a:ln>
            <a:noFill/>
          </a:ln>
        </p:spPr>
      </p:pic>
      <p:pic>
        <p:nvPicPr>
          <p:cNvPr id="2" name="Picture 1"/>
          <p:cNvPicPr/>
          <p:nvPr/>
        </p:nvPicPr>
        <p:blipFill>
          <a:blip r:embed="rId16"/>
          <a:stretch/>
        </p:blipFill>
        <p:spPr>
          <a:xfrm>
            <a:off x="185760" y="6508800"/>
            <a:ext cx="1829160" cy="295560"/>
          </a:xfrm>
          <a:prstGeom prst="rect">
            <a:avLst/>
          </a:prstGeom>
          <a:ln>
            <a:noFill/>
          </a:ln>
        </p:spPr>
      </p:pic>
      <p:pic>
        <p:nvPicPr>
          <p:cNvPr id="3" name="Picture 2"/>
          <p:cNvPicPr/>
          <p:nvPr/>
        </p:nvPicPr>
        <p:blipFill>
          <a:blip r:embed="rId17"/>
          <a:stretch/>
        </p:blipFill>
        <p:spPr>
          <a:xfrm>
            <a:off x="1482840" y="2138400"/>
            <a:ext cx="1146600" cy="118476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/>
          <p:cNvPicPr/>
          <p:nvPr/>
        </p:nvPicPr>
        <p:blipFill>
          <a:blip r:embed="rId14"/>
          <a:stretch/>
        </p:blipFill>
        <p:spPr>
          <a:xfrm>
            <a:off x="0" y="5807160"/>
            <a:ext cx="9166680" cy="1059120"/>
          </a:xfrm>
          <a:prstGeom prst="rect">
            <a:avLst/>
          </a:prstGeom>
          <a:ln>
            <a:noFill/>
          </a:ln>
        </p:spPr>
      </p:pic>
      <p:pic>
        <p:nvPicPr>
          <p:cNvPr id="43" name="Picture 42"/>
          <p:cNvPicPr/>
          <p:nvPr/>
        </p:nvPicPr>
        <p:blipFill>
          <a:blip r:embed="rId15"/>
          <a:stretch/>
        </p:blipFill>
        <p:spPr>
          <a:xfrm>
            <a:off x="6934320" y="5961240"/>
            <a:ext cx="1057680" cy="132120"/>
          </a:xfrm>
          <a:prstGeom prst="rect">
            <a:avLst/>
          </a:prstGeom>
          <a:ln>
            <a:noFill/>
          </a:ln>
        </p:spPr>
      </p:pic>
      <p:pic>
        <p:nvPicPr>
          <p:cNvPr id="44" name="Picture 43"/>
          <p:cNvPicPr/>
          <p:nvPr/>
        </p:nvPicPr>
        <p:blipFill>
          <a:blip r:embed="rId16"/>
          <a:stretch/>
        </p:blipFill>
        <p:spPr>
          <a:xfrm>
            <a:off x="185760" y="6508800"/>
            <a:ext cx="1829160" cy="295560"/>
          </a:xfrm>
          <a:prstGeom prst="rect">
            <a:avLst/>
          </a:prstGeom>
          <a:ln>
            <a:noFill/>
          </a:ln>
        </p:spPr>
      </p:pic>
      <p:pic>
        <p:nvPicPr>
          <p:cNvPr id="45" name="Picture 44"/>
          <p:cNvPicPr/>
          <p:nvPr/>
        </p:nvPicPr>
        <p:blipFill>
          <a:blip r:embed="rId17"/>
          <a:stretch/>
        </p:blipFill>
        <p:spPr>
          <a:xfrm>
            <a:off x="441360" y="328680"/>
            <a:ext cx="1002240" cy="1035360"/>
          </a:xfrm>
          <a:prstGeom prst="rect">
            <a:avLst/>
          </a:prstGeom>
          <a:ln>
            <a:noFill/>
          </a:ln>
        </p:spPr>
      </p:pic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8686800" y="6508800"/>
            <a:ext cx="411840" cy="36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r">
              <a:lnSpc>
                <a:spcPct val="100000"/>
              </a:lnSpc>
            </a:pPr>
            <a:fld id="{ABE698F0-B9EE-4E19-A80C-9CC1C1F0A5E7}" type="slidenum">
              <a:rPr lang="en-US" sz="1000" b="1" strike="noStrike" spc="-1">
                <a:solidFill>
                  <a:srgbClr val="95B3D7"/>
                </a:solidFill>
                <a:latin typeface="Arial"/>
                <a:ea typeface="DejaVu Sans"/>
              </a:rPr>
              <a:t>1</a:t>
            </a:fld>
            <a:endParaRPr lang="en-US" sz="1000" b="0" strike="noStrike" spc="-1">
              <a:latin typeface="Arial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2743200" y="1650960"/>
            <a:ext cx="6034680" cy="210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t/>
            </a:r>
            <a:br/>
            <a:r>
              <a:t/>
            </a:r>
            <a:br/>
            <a:endParaRPr lang="en-US" sz="1800" b="0" strike="noStrike" spc="-1">
              <a:latin typeface="Arial"/>
            </a:endParaRPr>
          </a:p>
        </p:txBody>
      </p:sp>
      <p:sp>
        <p:nvSpPr>
          <p:cNvPr id="86" name="TextShape 3"/>
          <p:cNvSpPr txBox="1"/>
          <p:nvPr/>
        </p:nvSpPr>
        <p:spPr>
          <a:xfrm>
            <a:off x="2743200" y="4754880"/>
            <a:ext cx="4114800" cy="85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en-US" sz="1800" b="1" strike="noStrike" spc="-1">
                <a:latin typeface="Arial"/>
              </a:rPr>
              <a:t>Bill Hensley</a:t>
            </a:r>
          </a:p>
          <a:p>
            <a:r>
              <a:rPr lang="en-US" sz="1800" b="1" strike="noStrike" spc="-1">
                <a:latin typeface="Arial"/>
              </a:rPr>
              <a:t>Scoutmaster, Scouts BSA Troop 15</a:t>
            </a:r>
          </a:p>
          <a:p>
            <a:r>
              <a:rPr lang="en-US" sz="1800" b="1" strike="noStrike" spc="-1">
                <a:latin typeface="Arial"/>
              </a:rPr>
              <a:t>20 January 2022</a:t>
            </a:r>
          </a:p>
        </p:txBody>
      </p:sp>
      <p:sp>
        <p:nvSpPr>
          <p:cNvPr id="87" name="TextShape 4"/>
          <p:cNvSpPr txBox="1"/>
          <p:nvPr/>
        </p:nvSpPr>
        <p:spPr>
          <a:xfrm>
            <a:off x="2743200" y="2664706"/>
            <a:ext cx="5397480" cy="1224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en-US" sz="4000" b="1" spc="-1" dirty="0" smtClean="0">
                <a:solidFill>
                  <a:srgbClr val="CF0031"/>
                </a:solidFill>
                <a:latin typeface="Arial"/>
                <a:ea typeface="DejaVu Sans"/>
              </a:rPr>
              <a:t>Scissortail</a:t>
            </a:r>
            <a:r>
              <a:rPr lang="en-US" sz="4000" b="1" strike="noStrike" spc="-1" dirty="0" smtClean="0">
                <a:solidFill>
                  <a:srgbClr val="CF0031"/>
                </a:solidFill>
                <a:latin typeface="Arial"/>
                <a:ea typeface="DejaVu Sans"/>
              </a:rPr>
              <a:t> </a:t>
            </a:r>
            <a:r>
              <a:rPr lang="en-US" sz="4000" b="1" strike="noStrike" spc="-1" dirty="0">
                <a:solidFill>
                  <a:srgbClr val="CF0031"/>
                </a:solidFill>
                <a:latin typeface="Arial"/>
                <a:ea typeface="DejaVu Sans"/>
              </a:rPr>
              <a:t>District</a:t>
            </a:r>
            <a:r>
              <a:rPr dirty="0"/>
              <a:t/>
            </a:r>
            <a:br>
              <a:rPr dirty="0"/>
            </a:br>
            <a:r>
              <a:rPr lang="en-US" sz="4000" b="1" strike="noStrike" spc="-1" dirty="0">
                <a:solidFill>
                  <a:srgbClr val="CF0031"/>
                </a:solidFill>
                <a:latin typeface="Arial"/>
                <a:ea typeface="DejaVu Sans"/>
              </a:rPr>
              <a:t>Roundtable</a:t>
            </a:r>
            <a:endParaRPr lang="en-US" sz="4000" b="0" strike="noStrike" spc="-1" dirty="0">
              <a:latin typeface="Arial"/>
            </a:endParaRPr>
          </a:p>
        </p:txBody>
      </p:sp>
      <p:sp>
        <p:nvSpPr>
          <p:cNvPr id="88" name="TextShape 5"/>
          <p:cNvSpPr txBox="1"/>
          <p:nvPr/>
        </p:nvSpPr>
        <p:spPr>
          <a:xfrm>
            <a:off x="2743200" y="1445400"/>
            <a:ext cx="4547160" cy="657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en-US" sz="4000" b="1" strike="noStrike" spc="-1" dirty="0">
                <a:solidFill>
                  <a:srgbClr val="CF0031"/>
                </a:solidFill>
                <a:latin typeface="Arial"/>
                <a:ea typeface="DejaVu Sans"/>
              </a:rPr>
              <a:t>Adult Recognition</a:t>
            </a:r>
            <a:endParaRPr lang="en-US" sz="4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1566720" y="274680"/>
            <a:ext cx="7042680" cy="1141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CF0031"/>
                </a:solidFill>
                <a:latin typeface="Arial"/>
                <a:ea typeface="DejaVu Sans"/>
              </a:rPr>
              <a:t>Awards For District and Council Service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156" name="CustomShape 2"/>
          <p:cNvSpPr/>
          <p:nvPr/>
        </p:nvSpPr>
        <p:spPr>
          <a:xfrm>
            <a:off x="457200" y="1463040"/>
            <a:ext cx="8228520" cy="4370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District recognition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	</a:t>
            </a:r>
            <a:r>
              <a:rPr lang="en-US" sz="1800" b="1" strike="noStrike" spc="-1">
                <a:solidFill>
                  <a:srgbClr val="005AA3"/>
                </a:solidFill>
                <a:latin typeface="Arial"/>
                <a:ea typeface="DejaVu Sans"/>
              </a:rPr>
              <a:t>Scoutmaster of the Year</a:t>
            </a: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1800" b="1" strike="noStrike" spc="-1">
                <a:solidFill>
                  <a:srgbClr val="005AA3"/>
                </a:solidFill>
                <a:latin typeface="Arial"/>
                <a:ea typeface="DejaVu Sans"/>
              </a:rPr>
              <a:t>	Troop of the Year</a:t>
            </a: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District Award of Merit</a:t>
            </a:r>
            <a:endParaRPr lang="en-US" sz="2400" b="0" strike="noStrike" spc="-1">
              <a:latin typeface="Arial"/>
            </a:endParaRPr>
          </a:p>
          <a:p>
            <a:pPr marL="342720" lvl="1" indent="-34020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</a:tabLst>
            </a:pPr>
            <a:r>
              <a:rPr lang="en-US" sz="1800" b="1" strike="noStrike" spc="-1">
                <a:solidFill>
                  <a:srgbClr val="005AA3"/>
                </a:solidFill>
                <a:latin typeface="Arial"/>
                <a:ea typeface="DejaVu Sans"/>
              </a:rPr>
              <a:t>District level service</a:t>
            </a: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Silver Beaver</a:t>
            </a:r>
            <a:endParaRPr lang="en-US" sz="2400" b="0" strike="noStrike" spc="-1">
              <a:latin typeface="Arial"/>
            </a:endParaRPr>
          </a:p>
          <a:p>
            <a:pPr marL="342720" lvl="1" indent="-34020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</a:tabLst>
            </a:pPr>
            <a:r>
              <a:rPr lang="en-US" sz="1800" b="1" strike="noStrike" spc="-1">
                <a:solidFill>
                  <a:srgbClr val="005AA3"/>
                </a:solidFill>
                <a:latin typeface="Arial"/>
                <a:ea typeface="DejaVu Sans"/>
              </a:rPr>
              <a:t>Council level service</a:t>
            </a: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1600200" indent="-22608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157" name="CustomShape 3"/>
          <p:cNvSpPr/>
          <p:nvPr/>
        </p:nvSpPr>
        <p:spPr>
          <a:xfrm>
            <a:off x="8686800" y="6508800"/>
            <a:ext cx="411840" cy="36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r">
              <a:lnSpc>
                <a:spcPct val="100000"/>
              </a:lnSpc>
            </a:pPr>
            <a:fld id="{C14D64BC-16E6-424B-9E9D-D21468FD19A6}" type="slidenum">
              <a:rPr lang="en-US" sz="1000" b="1" strike="noStrike" spc="-1">
                <a:solidFill>
                  <a:srgbClr val="95B3D7"/>
                </a:solidFill>
                <a:latin typeface="Arial"/>
                <a:ea typeface="DejaVu Sans"/>
              </a:rPr>
              <a:t>10</a:t>
            </a:fld>
            <a:endParaRPr lang="en-US" sz="1000" b="0" strike="noStrike" spc="-1">
              <a:latin typeface="Arial"/>
            </a:endParaRPr>
          </a:p>
        </p:txBody>
      </p:sp>
      <p:pic>
        <p:nvPicPr>
          <p:cNvPr id="158" name="Picture 157"/>
          <p:cNvPicPr/>
          <p:nvPr/>
        </p:nvPicPr>
        <p:blipFill>
          <a:blip r:embed="rId2"/>
          <a:stretch/>
        </p:blipFill>
        <p:spPr>
          <a:xfrm>
            <a:off x="7027200" y="4114800"/>
            <a:ext cx="849600" cy="1548720"/>
          </a:xfrm>
          <a:prstGeom prst="rect">
            <a:avLst/>
          </a:prstGeom>
          <a:ln>
            <a:noFill/>
          </a:ln>
        </p:spPr>
      </p:pic>
      <p:pic>
        <p:nvPicPr>
          <p:cNvPr id="159" name="Picture 158"/>
          <p:cNvPicPr/>
          <p:nvPr/>
        </p:nvPicPr>
        <p:blipFill>
          <a:blip r:embed="rId3"/>
          <a:stretch/>
        </p:blipFill>
        <p:spPr>
          <a:xfrm>
            <a:off x="6588000" y="3159000"/>
            <a:ext cx="1732680" cy="589680"/>
          </a:xfrm>
          <a:prstGeom prst="rect">
            <a:avLst/>
          </a:prstGeom>
          <a:ln>
            <a:noFill/>
          </a:ln>
        </p:spPr>
      </p:pic>
      <p:pic>
        <p:nvPicPr>
          <p:cNvPr id="160" name="Picture 159"/>
          <p:cNvPicPr/>
          <p:nvPr/>
        </p:nvPicPr>
        <p:blipFill>
          <a:blip r:embed="rId4"/>
          <a:stretch/>
        </p:blipFill>
        <p:spPr>
          <a:xfrm>
            <a:off x="6583680" y="5294520"/>
            <a:ext cx="1723320" cy="551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stomShape 1"/>
          <p:cNvSpPr/>
          <p:nvPr/>
        </p:nvSpPr>
        <p:spPr>
          <a:xfrm>
            <a:off x="1566720" y="274680"/>
            <a:ext cx="7042680" cy="1141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CF0031"/>
                </a:solidFill>
                <a:latin typeface="Arial"/>
                <a:ea typeface="DejaVu Sans"/>
              </a:rPr>
              <a:t>Awards For District and Council Service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162" name="CustomShape 2"/>
          <p:cNvSpPr/>
          <p:nvPr/>
        </p:nvSpPr>
        <p:spPr>
          <a:xfrm>
            <a:off x="457200" y="1600200"/>
            <a:ext cx="8228520" cy="423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Silver Antelope and Buffalo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	Area and National level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OA Distinguished Service Award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  <a:p>
            <a:pPr marL="1600200" indent="-22608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163" name="CustomShape 3"/>
          <p:cNvSpPr/>
          <p:nvPr/>
        </p:nvSpPr>
        <p:spPr>
          <a:xfrm>
            <a:off x="8686800" y="6508800"/>
            <a:ext cx="411840" cy="36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r">
              <a:lnSpc>
                <a:spcPct val="100000"/>
              </a:lnSpc>
            </a:pPr>
            <a:fld id="{B4033580-82C3-4414-9A1C-08D2682616A1}" type="slidenum">
              <a:rPr lang="en-US" sz="1000" b="1" strike="noStrike" spc="-1">
                <a:solidFill>
                  <a:srgbClr val="95B3D7"/>
                </a:solidFill>
                <a:latin typeface="Arial"/>
                <a:ea typeface="DejaVu Sans"/>
              </a:rPr>
              <a:t>11</a:t>
            </a:fld>
            <a:endParaRPr lang="en-US" sz="1000" b="0" strike="noStrike" spc="-1">
              <a:latin typeface="Arial"/>
            </a:endParaRPr>
          </a:p>
        </p:txBody>
      </p:sp>
      <p:sp>
        <p:nvSpPr>
          <p:cNvPr id="164" name="CustomShape 4"/>
          <p:cNvSpPr/>
          <p:nvPr/>
        </p:nvSpPr>
        <p:spPr>
          <a:xfrm>
            <a:off x="640080" y="4572000"/>
            <a:ext cx="4663080" cy="34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latin typeface="Arial"/>
              </a:rPr>
              <a:t>Service to OA beyond your Lodge</a:t>
            </a:r>
          </a:p>
        </p:txBody>
      </p:sp>
      <p:pic>
        <p:nvPicPr>
          <p:cNvPr id="165" name="Picture 164"/>
          <p:cNvPicPr/>
          <p:nvPr/>
        </p:nvPicPr>
        <p:blipFill>
          <a:blip r:embed="rId2"/>
          <a:stretch/>
        </p:blipFill>
        <p:spPr>
          <a:xfrm>
            <a:off x="6949440" y="4098240"/>
            <a:ext cx="853920" cy="1113480"/>
          </a:xfrm>
          <a:prstGeom prst="rect">
            <a:avLst/>
          </a:prstGeom>
          <a:ln>
            <a:noFill/>
          </a:ln>
        </p:spPr>
      </p:pic>
      <p:pic>
        <p:nvPicPr>
          <p:cNvPr id="166" name="Picture 165"/>
          <p:cNvPicPr/>
          <p:nvPr/>
        </p:nvPicPr>
        <p:blipFill>
          <a:blip r:embed="rId3"/>
          <a:stretch/>
        </p:blipFill>
        <p:spPr>
          <a:xfrm>
            <a:off x="6588000" y="2377440"/>
            <a:ext cx="1732680" cy="570960"/>
          </a:xfrm>
          <a:prstGeom prst="rect">
            <a:avLst/>
          </a:prstGeom>
          <a:ln>
            <a:noFill/>
          </a:ln>
        </p:spPr>
      </p:pic>
      <p:pic>
        <p:nvPicPr>
          <p:cNvPr id="167" name="Picture 166"/>
          <p:cNvPicPr/>
          <p:nvPr/>
        </p:nvPicPr>
        <p:blipFill>
          <a:blip r:embed="rId4"/>
          <a:stretch/>
        </p:blipFill>
        <p:spPr>
          <a:xfrm>
            <a:off x="6588000" y="2948760"/>
            <a:ext cx="1732680" cy="542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1566720" y="274680"/>
            <a:ext cx="7042680" cy="1141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CF0031"/>
                </a:solidFill>
                <a:latin typeface="Arial"/>
                <a:ea typeface="DejaVu Sans"/>
              </a:rPr>
              <a:t>Donation Awards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169" name="CustomShape 2"/>
          <p:cNvSpPr/>
          <p:nvPr/>
        </p:nvSpPr>
        <p:spPr>
          <a:xfrm>
            <a:off x="457200" y="1600200"/>
            <a:ext cx="8228520" cy="423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West Fellowship</a:t>
            </a:r>
            <a:endParaRPr lang="en-US" sz="2400" b="0" strike="noStrike" spc="-1">
              <a:latin typeface="Arial"/>
            </a:endParaRPr>
          </a:p>
          <a:p>
            <a:pPr marL="342720" lvl="1" indent="-34020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Recognizing monetary donations</a:t>
            </a:r>
            <a:endParaRPr lang="en-US" sz="2400" b="0" strike="noStrike" spc="-1">
              <a:latin typeface="Arial"/>
            </a:endParaRPr>
          </a:p>
          <a:p>
            <a:pPr marL="342720" lvl="1" indent="-34020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Bronze ($1K) through Diamond ($15K) levels</a:t>
            </a:r>
            <a:endParaRPr lang="en-US" sz="2400" b="0" strike="noStrike" spc="-1">
              <a:latin typeface="Arial"/>
            </a:endParaRPr>
          </a:p>
          <a:p>
            <a:pPr marL="342720" lvl="1" indent="-34020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Cumulative over several years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1600200" indent="-22608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170" name="CustomShape 3"/>
          <p:cNvSpPr/>
          <p:nvPr/>
        </p:nvSpPr>
        <p:spPr>
          <a:xfrm>
            <a:off x="8686800" y="6508800"/>
            <a:ext cx="411840" cy="36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r">
              <a:lnSpc>
                <a:spcPct val="100000"/>
              </a:lnSpc>
            </a:pPr>
            <a:fld id="{03911435-DDD5-41DD-ADE3-C15BA6334DDC}" type="slidenum">
              <a:rPr lang="en-US" sz="1000" b="1" strike="noStrike" spc="-1">
                <a:solidFill>
                  <a:srgbClr val="95B3D7"/>
                </a:solidFill>
                <a:latin typeface="Arial"/>
                <a:ea typeface="DejaVu Sans"/>
              </a:rPr>
              <a:t>12</a:t>
            </a:fld>
            <a:endParaRPr lang="en-US" sz="1000" b="0" strike="noStrike" spc="-1">
              <a:latin typeface="Arial"/>
            </a:endParaRPr>
          </a:p>
        </p:txBody>
      </p:sp>
      <p:pic>
        <p:nvPicPr>
          <p:cNvPr id="171" name="Picture 170"/>
          <p:cNvPicPr/>
          <p:nvPr/>
        </p:nvPicPr>
        <p:blipFill>
          <a:blip r:embed="rId2"/>
          <a:stretch/>
        </p:blipFill>
        <p:spPr>
          <a:xfrm>
            <a:off x="6471720" y="2011680"/>
            <a:ext cx="1666080" cy="551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CustomShape 1"/>
          <p:cNvSpPr/>
          <p:nvPr/>
        </p:nvSpPr>
        <p:spPr>
          <a:xfrm>
            <a:off x="1566720" y="274680"/>
            <a:ext cx="7042680" cy="1141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CF0031"/>
                </a:solidFill>
                <a:latin typeface="Arial"/>
                <a:ea typeface="DejaVu Sans"/>
              </a:rPr>
              <a:t>Informal Awards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173" name="CustomShape 2"/>
          <p:cNvSpPr/>
          <p:nvPr/>
        </p:nvSpPr>
        <p:spPr>
          <a:xfrm>
            <a:off x="457200" y="1600200"/>
            <a:ext cx="8228520" cy="423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Unit level, and can be anything you want</a:t>
            </a:r>
            <a:endParaRPr lang="en-US" sz="2400" b="0" strike="noStrike" spc="-1">
              <a:latin typeface="Arial"/>
            </a:endParaRPr>
          </a:p>
          <a:p>
            <a:pPr marL="342720" lvl="1" indent="-34020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Name a Scout award for a distinguished volunteer</a:t>
            </a:r>
            <a:endParaRPr lang="en-US" sz="2400" b="0" strike="noStrike" spc="-1">
              <a:latin typeface="Arial"/>
            </a:endParaRPr>
          </a:p>
          <a:p>
            <a:pPr marL="648000" lvl="2" indent="-21528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David Thompson Trail To First Class Award</a:t>
            </a:r>
            <a:endParaRPr lang="en-US" sz="2400" b="0" strike="noStrike" spc="-1">
              <a:latin typeface="Arial"/>
            </a:endParaRPr>
          </a:p>
          <a:p>
            <a:pPr marL="648000" lvl="2" indent="-21528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Al Bragg Cooking Award</a:t>
            </a:r>
            <a:endParaRPr lang="en-US" sz="2400" b="0" strike="noStrike" spc="-1">
              <a:latin typeface="Arial"/>
            </a:endParaRPr>
          </a:p>
          <a:p>
            <a:pPr marL="648000" lvl="2" indent="-21528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Tom Garrett Scout Of The Year </a:t>
            </a:r>
            <a:endParaRPr lang="en-US" sz="2400" b="0" strike="noStrike" spc="-1">
              <a:latin typeface="Arial"/>
            </a:endParaRPr>
          </a:p>
          <a:p>
            <a:pPr marL="342720" lvl="1" indent="-34020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Give out service stars yearly</a:t>
            </a:r>
            <a:endParaRPr lang="en-US" sz="2400" b="0" strike="noStrike" spc="-1">
              <a:latin typeface="Arial"/>
            </a:endParaRPr>
          </a:p>
          <a:p>
            <a:pPr marL="342720" lvl="1" indent="-34020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Small gift or momento for “retirements”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1600200" indent="-22608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174" name="CustomShape 3"/>
          <p:cNvSpPr/>
          <p:nvPr/>
        </p:nvSpPr>
        <p:spPr>
          <a:xfrm>
            <a:off x="8686800" y="6508800"/>
            <a:ext cx="411840" cy="36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r">
              <a:lnSpc>
                <a:spcPct val="100000"/>
              </a:lnSpc>
            </a:pPr>
            <a:fld id="{2AEA0A36-E7C4-4A48-96CF-E3A59FB700A5}" type="slidenum">
              <a:rPr lang="en-US" sz="1000" b="1" strike="noStrike" spc="-1">
                <a:solidFill>
                  <a:srgbClr val="95B3D7"/>
                </a:solidFill>
                <a:latin typeface="Arial"/>
                <a:ea typeface="DejaVu Sans"/>
              </a:rPr>
              <a:t>13</a:t>
            </a:fld>
            <a:endParaRPr lang="en-US" sz="1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CustomShape 1"/>
          <p:cNvSpPr/>
          <p:nvPr/>
        </p:nvSpPr>
        <p:spPr>
          <a:xfrm>
            <a:off x="1566720" y="274680"/>
            <a:ext cx="7042680" cy="1141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CF0031"/>
                </a:solidFill>
                <a:latin typeface="Arial"/>
                <a:ea typeface="DejaVu Sans"/>
              </a:rPr>
              <a:t>Things To Think About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176" name="CustomShape 2"/>
          <p:cNvSpPr/>
          <p:nvPr/>
        </p:nvSpPr>
        <p:spPr>
          <a:xfrm>
            <a:off x="457200" y="1600200"/>
            <a:ext cx="8228520" cy="423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Timing can be important</a:t>
            </a:r>
            <a:endParaRPr lang="en-US" sz="2400" b="0" strike="noStrike" spc="-1">
              <a:latin typeface="Arial"/>
            </a:endParaRPr>
          </a:p>
          <a:p>
            <a:pPr marL="342720" lvl="1" indent="-34020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Most should be awarded at a Court of Honor</a:t>
            </a:r>
            <a:endParaRPr lang="en-US" sz="2400" b="0" strike="noStrike" spc="-1">
              <a:latin typeface="Arial"/>
            </a:endParaRPr>
          </a:p>
          <a:p>
            <a:pPr marL="342720" lvl="2" indent="-34020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Don’t overshadow the Scouts</a:t>
            </a:r>
            <a:endParaRPr lang="en-US" sz="2400" b="0" strike="noStrike" spc="-1">
              <a:latin typeface="Arial"/>
            </a:endParaRPr>
          </a:p>
          <a:p>
            <a:pPr marL="342720" lvl="2" indent="-34020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Usually a separate segment</a:t>
            </a:r>
            <a:endParaRPr lang="en-US" sz="2400" b="0" strike="noStrike" spc="-1">
              <a:latin typeface="Arial"/>
            </a:endParaRPr>
          </a:p>
          <a:p>
            <a:pPr marL="342720" lvl="1" indent="-34020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Some are awarded at District meetings</a:t>
            </a:r>
            <a:endParaRPr lang="en-US" sz="2400" b="0" strike="noStrike" spc="-1">
              <a:latin typeface="Arial"/>
            </a:endParaRPr>
          </a:p>
          <a:p>
            <a:pPr marL="342720" lvl="1" indent="-34020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Some are awarded at Council meetings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1600200" indent="-22608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177" name="CustomShape 3"/>
          <p:cNvSpPr/>
          <p:nvPr/>
        </p:nvSpPr>
        <p:spPr>
          <a:xfrm>
            <a:off x="8686800" y="6508800"/>
            <a:ext cx="411840" cy="36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r">
              <a:lnSpc>
                <a:spcPct val="100000"/>
              </a:lnSpc>
            </a:pPr>
            <a:fld id="{A280DEFA-E182-4E68-B1CB-236B621353C5}" type="slidenum">
              <a:rPr lang="en-US" sz="1000" b="1" strike="noStrike" spc="-1">
                <a:solidFill>
                  <a:srgbClr val="95B3D7"/>
                </a:solidFill>
                <a:latin typeface="Arial"/>
                <a:ea typeface="DejaVu Sans"/>
              </a:rPr>
              <a:t>14</a:t>
            </a:fld>
            <a:endParaRPr lang="en-US" sz="1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CustomShape 1"/>
          <p:cNvSpPr/>
          <p:nvPr/>
        </p:nvSpPr>
        <p:spPr>
          <a:xfrm>
            <a:off x="1566720" y="274680"/>
            <a:ext cx="7042680" cy="1141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CF0031"/>
                </a:solidFill>
                <a:latin typeface="Arial"/>
                <a:ea typeface="DejaVu Sans"/>
              </a:rPr>
              <a:t>Takeaways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179" name="CustomShape 2"/>
          <p:cNvSpPr/>
          <p:nvPr/>
        </p:nvSpPr>
        <p:spPr>
          <a:xfrm>
            <a:off x="457200" y="1600200"/>
            <a:ext cx="8228520" cy="423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Most of us know people who have gone above and beyond for our Scouts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Recognition is a concrete way to say THANKS!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Recognition also can motivate other leaders and potential leaders to step up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1600200" indent="-22608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180" name="CustomShape 3"/>
          <p:cNvSpPr/>
          <p:nvPr/>
        </p:nvSpPr>
        <p:spPr>
          <a:xfrm>
            <a:off x="8686800" y="6508800"/>
            <a:ext cx="411840" cy="36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r">
              <a:lnSpc>
                <a:spcPct val="100000"/>
              </a:lnSpc>
            </a:pPr>
            <a:fld id="{031F6632-6C1F-4325-B95A-99A10E3E54C8}" type="slidenum">
              <a:rPr lang="en-US" sz="1000" b="1" strike="noStrike" spc="-1">
                <a:solidFill>
                  <a:srgbClr val="95B3D7"/>
                </a:solidFill>
                <a:latin typeface="Arial"/>
                <a:ea typeface="DejaVu Sans"/>
              </a:rPr>
              <a:t>15</a:t>
            </a:fld>
            <a:endParaRPr lang="en-US" sz="1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1"/>
          <p:cNvSpPr/>
          <p:nvPr/>
        </p:nvSpPr>
        <p:spPr>
          <a:xfrm>
            <a:off x="1566720" y="274680"/>
            <a:ext cx="7042680" cy="1141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CF0031"/>
                </a:solidFill>
                <a:latin typeface="Arial"/>
                <a:ea typeface="DejaVu Sans"/>
              </a:rPr>
              <a:t>Why adult recognition?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90" name="CustomShape 2"/>
          <p:cNvSpPr/>
          <p:nvPr/>
        </p:nvSpPr>
        <p:spPr>
          <a:xfrm>
            <a:off x="457200" y="1600200"/>
            <a:ext cx="8228520" cy="423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It’s a great motivator!   It’s deserved.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Our adult volunteers work hard for our Scouts.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Sometimes it’s more than an hour a week. </a:t>
            </a:r>
            <a:endParaRPr lang="en-US" sz="2400" b="0" strike="noStrike" spc="-1">
              <a:latin typeface="Arial"/>
            </a:endParaRPr>
          </a:p>
          <a:p>
            <a:pPr marL="1600200" indent="-22608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91" name="CustomShape 3"/>
          <p:cNvSpPr/>
          <p:nvPr/>
        </p:nvSpPr>
        <p:spPr>
          <a:xfrm>
            <a:off x="8686800" y="6508800"/>
            <a:ext cx="411840" cy="36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r">
              <a:lnSpc>
                <a:spcPct val="100000"/>
              </a:lnSpc>
            </a:pPr>
            <a:fld id="{5D843C0A-C469-4EF5-8631-6B786CE51290}" type="slidenum">
              <a:rPr lang="en-US" sz="1000" b="1" strike="noStrike" spc="-1">
                <a:solidFill>
                  <a:srgbClr val="95B3D7"/>
                </a:solidFill>
                <a:latin typeface="Arial"/>
                <a:ea typeface="DejaVu Sans"/>
              </a:rPr>
              <a:t>2</a:t>
            </a:fld>
            <a:endParaRPr lang="en-US" sz="1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1566720" y="274680"/>
            <a:ext cx="7042680" cy="1141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CF0031"/>
                </a:solidFill>
                <a:latin typeface="Arial"/>
                <a:ea typeface="DejaVu Sans"/>
              </a:rPr>
              <a:t>Formal Adult Awards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93" name="CustomShape 2"/>
          <p:cNvSpPr/>
          <p:nvPr/>
        </p:nvSpPr>
        <p:spPr>
          <a:xfrm>
            <a:off x="457200" y="1600200"/>
            <a:ext cx="8228520" cy="423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BSA recognition of volunteer service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Spread across all programs (Cubs, Scouts BSA, Venturing, Sea Scouting)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Most require another person to nominate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Requirements are online</a:t>
            </a:r>
            <a:endParaRPr lang="en-US" sz="2400" b="0" strike="noStrike" spc="-1">
              <a:latin typeface="Arial"/>
            </a:endParaRPr>
          </a:p>
          <a:p>
            <a:pPr marL="1600200" indent="-22608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94" name="CustomShape 3"/>
          <p:cNvSpPr/>
          <p:nvPr/>
        </p:nvSpPr>
        <p:spPr>
          <a:xfrm>
            <a:off x="8686800" y="6508800"/>
            <a:ext cx="411840" cy="36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r">
              <a:lnSpc>
                <a:spcPct val="100000"/>
              </a:lnSpc>
            </a:pPr>
            <a:fld id="{1738F844-D6FA-45D3-A731-B62E595D52D0}" type="slidenum">
              <a:rPr lang="en-US" sz="1000" b="1" strike="noStrike" spc="-1">
                <a:solidFill>
                  <a:srgbClr val="95B3D7"/>
                </a:solidFill>
                <a:latin typeface="Arial"/>
                <a:ea typeface="DejaVu Sans"/>
              </a:rPr>
              <a:t>3</a:t>
            </a:fld>
            <a:endParaRPr lang="en-US" sz="1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1566720" y="274680"/>
            <a:ext cx="7042680" cy="1141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CF0031"/>
                </a:solidFill>
                <a:latin typeface="Arial"/>
                <a:ea typeface="DejaVu Sans"/>
              </a:rPr>
              <a:t>Self-Earned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96" name="CustomShape 2"/>
          <p:cNvSpPr/>
          <p:nvPr/>
        </p:nvSpPr>
        <p:spPr>
          <a:xfrm>
            <a:off x="457200" y="1600200"/>
            <a:ext cx="8228520" cy="423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Arrow of Light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Eagle, QM, and Summit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Adult Religious Award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  <a:p>
            <a:pPr marL="1600200" indent="-22608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97" name="CustomShape 3"/>
          <p:cNvSpPr/>
          <p:nvPr/>
        </p:nvSpPr>
        <p:spPr>
          <a:xfrm>
            <a:off x="8686800" y="6508800"/>
            <a:ext cx="411840" cy="36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r">
              <a:lnSpc>
                <a:spcPct val="100000"/>
              </a:lnSpc>
            </a:pPr>
            <a:fld id="{3137FC7E-4F05-499B-B5B5-2D5CCDE14EC3}" type="slidenum">
              <a:rPr lang="en-US" sz="1000" b="1" strike="noStrike" spc="-1">
                <a:solidFill>
                  <a:srgbClr val="95B3D7"/>
                </a:solidFill>
                <a:latin typeface="Arial"/>
                <a:ea typeface="DejaVu Sans"/>
              </a:rPr>
              <a:t>4</a:t>
            </a:fld>
            <a:endParaRPr lang="en-US" sz="1000" b="0" strike="noStrike" spc="-1">
              <a:latin typeface="Arial"/>
            </a:endParaRPr>
          </a:p>
        </p:txBody>
      </p:sp>
      <p:pic>
        <p:nvPicPr>
          <p:cNvPr id="98" name="Picture 97"/>
          <p:cNvPicPr/>
          <p:nvPr/>
        </p:nvPicPr>
        <p:blipFill>
          <a:blip r:embed="rId2"/>
          <a:stretch/>
        </p:blipFill>
        <p:spPr>
          <a:xfrm>
            <a:off x="6669720" y="1970280"/>
            <a:ext cx="1742400" cy="589680"/>
          </a:xfrm>
          <a:prstGeom prst="rect">
            <a:avLst/>
          </a:prstGeom>
          <a:ln>
            <a:noFill/>
          </a:ln>
        </p:spPr>
      </p:pic>
      <p:pic>
        <p:nvPicPr>
          <p:cNvPr id="99" name="Picture 98"/>
          <p:cNvPicPr/>
          <p:nvPr/>
        </p:nvPicPr>
        <p:blipFill>
          <a:blip r:embed="rId3"/>
          <a:stretch/>
        </p:blipFill>
        <p:spPr>
          <a:xfrm>
            <a:off x="4869360" y="2743200"/>
            <a:ext cx="1713960" cy="551880"/>
          </a:xfrm>
          <a:prstGeom prst="rect">
            <a:avLst/>
          </a:prstGeom>
          <a:ln>
            <a:noFill/>
          </a:ln>
        </p:spPr>
      </p:pic>
      <p:pic>
        <p:nvPicPr>
          <p:cNvPr id="100" name="Picture 99"/>
          <p:cNvPicPr/>
          <p:nvPr/>
        </p:nvPicPr>
        <p:blipFill>
          <a:blip r:embed="rId4"/>
          <a:stretch/>
        </p:blipFill>
        <p:spPr>
          <a:xfrm>
            <a:off x="6625800" y="2694240"/>
            <a:ext cx="1694880" cy="618480"/>
          </a:xfrm>
          <a:prstGeom prst="rect">
            <a:avLst/>
          </a:prstGeom>
          <a:ln>
            <a:noFill/>
          </a:ln>
        </p:spPr>
      </p:pic>
      <p:pic>
        <p:nvPicPr>
          <p:cNvPr id="101" name="Picture 100"/>
          <p:cNvPicPr/>
          <p:nvPr/>
        </p:nvPicPr>
        <p:blipFill>
          <a:blip r:embed="rId5"/>
          <a:stretch/>
        </p:blipFill>
        <p:spPr>
          <a:xfrm>
            <a:off x="6625800" y="3313080"/>
            <a:ext cx="1704240" cy="551880"/>
          </a:xfrm>
          <a:prstGeom prst="rect">
            <a:avLst/>
          </a:prstGeom>
          <a:ln>
            <a:noFill/>
          </a:ln>
        </p:spPr>
      </p:pic>
      <p:pic>
        <p:nvPicPr>
          <p:cNvPr id="102" name="Picture 101"/>
          <p:cNvPicPr/>
          <p:nvPr/>
        </p:nvPicPr>
        <p:blipFill>
          <a:blip r:embed="rId6"/>
          <a:stretch/>
        </p:blipFill>
        <p:spPr>
          <a:xfrm>
            <a:off x="6644880" y="4120920"/>
            <a:ext cx="1675800" cy="542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1566720" y="274680"/>
            <a:ext cx="7042680" cy="1141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CF0031"/>
                </a:solidFill>
                <a:latin typeface="Arial"/>
                <a:ea typeface="DejaVu Sans"/>
              </a:rPr>
              <a:t>Awards For Unit Level Volunteers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104" name="CustomShape 2"/>
          <p:cNvSpPr/>
          <p:nvPr/>
        </p:nvSpPr>
        <p:spPr>
          <a:xfrm>
            <a:off x="457200" y="1600200"/>
            <a:ext cx="8228520" cy="423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Scouters Training Award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Unit Leader Award of Merit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Boyce New-Unit Award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BSA Distinguished Conservationist</a:t>
            </a:r>
            <a:endParaRPr lang="en-US" sz="2400" b="0" strike="noStrike" spc="-1">
              <a:latin typeface="Arial"/>
            </a:endParaRPr>
          </a:p>
          <a:p>
            <a:pPr marL="1600200" indent="-22608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105" name="CustomShape 3"/>
          <p:cNvSpPr/>
          <p:nvPr/>
        </p:nvSpPr>
        <p:spPr>
          <a:xfrm>
            <a:off x="8686800" y="6508800"/>
            <a:ext cx="411840" cy="36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r">
              <a:lnSpc>
                <a:spcPct val="100000"/>
              </a:lnSpc>
            </a:pPr>
            <a:fld id="{4BB2282B-9857-436F-819C-AA0234534C9E}" type="slidenum">
              <a:rPr lang="en-US" sz="1000" b="1" strike="noStrike" spc="-1">
                <a:solidFill>
                  <a:srgbClr val="95B3D7"/>
                </a:solidFill>
                <a:latin typeface="Arial"/>
                <a:ea typeface="DejaVu Sans"/>
              </a:rPr>
              <a:t>5</a:t>
            </a:fld>
            <a:endParaRPr lang="en-US" sz="1000" b="0" strike="noStrike" spc="-1">
              <a:latin typeface="Arial"/>
            </a:endParaRPr>
          </a:p>
        </p:txBody>
      </p:sp>
      <p:pic>
        <p:nvPicPr>
          <p:cNvPr id="106" name="Picture 105"/>
          <p:cNvPicPr/>
          <p:nvPr/>
        </p:nvPicPr>
        <p:blipFill>
          <a:blip r:embed="rId2"/>
          <a:stretch/>
        </p:blipFill>
        <p:spPr>
          <a:xfrm>
            <a:off x="6505920" y="1935720"/>
            <a:ext cx="1723320" cy="532800"/>
          </a:xfrm>
          <a:prstGeom prst="rect">
            <a:avLst/>
          </a:prstGeom>
          <a:ln>
            <a:noFill/>
          </a:ln>
        </p:spPr>
      </p:pic>
      <p:sp>
        <p:nvSpPr>
          <p:cNvPr id="107" name="CustomShape 4"/>
          <p:cNvSpPr/>
          <p:nvPr/>
        </p:nvSpPr>
        <p:spPr>
          <a:xfrm>
            <a:off x="640080" y="2286000"/>
            <a:ext cx="4663080" cy="34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latin typeface="Arial"/>
              </a:rPr>
              <a:t>Tenure, training, plan, JTE</a:t>
            </a:r>
          </a:p>
        </p:txBody>
      </p:sp>
      <p:sp>
        <p:nvSpPr>
          <p:cNvPr id="108" name="CustomShape 5"/>
          <p:cNvSpPr/>
          <p:nvPr/>
        </p:nvSpPr>
        <p:spPr>
          <a:xfrm>
            <a:off x="640080" y="3200400"/>
            <a:ext cx="5577480" cy="60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latin typeface="Arial"/>
              </a:rPr>
              <a:t>SM/CM/Skipper, tenure, training, succession plan</a:t>
            </a:r>
          </a:p>
        </p:txBody>
      </p:sp>
      <p:pic>
        <p:nvPicPr>
          <p:cNvPr id="109" name="Picture 108"/>
          <p:cNvPicPr/>
          <p:nvPr/>
        </p:nvPicPr>
        <p:blipFill>
          <a:blip r:embed="rId3"/>
          <a:stretch/>
        </p:blipFill>
        <p:spPr>
          <a:xfrm>
            <a:off x="6486840" y="2894040"/>
            <a:ext cx="1742400" cy="580320"/>
          </a:xfrm>
          <a:prstGeom prst="rect">
            <a:avLst/>
          </a:prstGeom>
          <a:ln>
            <a:noFill/>
          </a:ln>
        </p:spPr>
      </p:pic>
      <p:pic>
        <p:nvPicPr>
          <p:cNvPr id="110" name="Picture 109"/>
          <p:cNvPicPr/>
          <p:nvPr/>
        </p:nvPicPr>
        <p:blipFill>
          <a:blip r:embed="rId4"/>
          <a:stretch/>
        </p:blipFill>
        <p:spPr>
          <a:xfrm>
            <a:off x="6515280" y="3764520"/>
            <a:ext cx="1713960" cy="532800"/>
          </a:xfrm>
          <a:prstGeom prst="rect">
            <a:avLst/>
          </a:prstGeom>
          <a:ln>
            <a:noFill/>
          </a:ln>
        </p:spPr>
      </p:pic>
      <p:sp>
        <p:nvSpPr>
          <p:cNvPr id="111" name="CustomShape 6"/>
          <p:cNvSpPr/>
          <p:nvPr/>
        </p:nvSpPr>
        <p:spPr>
          <a:xfrm>
            <a:off x="548640" y="4134240"/>
            <a:ext cx="4663080" cy="34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latin typeface="Arial"/>
              </a:rPr>
              <a:t>Start a new traditional unit</a:t>
            </a:r>
          </a:p>
        </p:txBody>
      </p:sp>
      <p:pic>
        <p:nvPicPr>
          <p:cNvPr id="112" name="Picture 111"/>
          <p:cNvPicPr/>
          <p:nvPr/>
        </p:nvPicPr>
        <p:blipFill>
          <a:blip r:embed="rId5"/>
          <a:stretch/>
        </p:blipFill>
        <p:spPr>
          <a:xfrm>
            <a:off x="6858000" y="4348080"/>
            <a:ext cx="1164600" cy="1141560"/>
          </a:xfrm>
          <a:prstGeom prst="rect">
            <a:avLst/>
          </a:prstGeom>
          <a:ln>
            <a:noFill/>
          </a:ln>
        </p:spPr>
      </p:pic>
      <p:sp>
        <p:nvSpPr>
          <p:cNvPr id="113" name="CustomShape 7"/>
          <p:cNvSpPr/>
          <p:nvPr/>
        </p:nvSpPr>
        <p:spPr>
          <a:xfrm>
            <a:off x="548640" y="5029200"/>
            <a:ext cx="4663080" cy="34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latin typeface="Arial"/>
              </a:rPr>
              <a:t>Conservation Service; youth also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1566720" y="274680"/>
            <a:ext cx="7042680" cy="1141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CF0031"/>
                </a:solidFill>
                <a:latin typeface="Arial"/>
                <a:ea typeface="DejaVu Sans"/>
              </a:rPr>
              <a:t>Awards For Unit Level Volunteers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115" name="CustomShape 2"/>
          <p:cNvSpPr/>
          <p:nvPr/>
        </p:nvSpPr>
        <p:spPr>
          <a:xfrm>
            <a:off x="457200" y="1600200"/>
            <a:ext cx="8228520" cy="423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Alumni Award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Community Organization Award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Scouters Key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Medal of Merit</a:t>
            </a:r>
            <a:endParaRPr lang="en-US" sz="2400" b="0" strike="noStrike" spc="-1">
              <a:latin typeface="Arial"/>
            </a:endParaRPr>
          </a:p>
          <a:p>
            <a:pPr marL="1600200" indent="-22608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116" name="CustomShape 3"/>
          <p:cNvSpPr/>
          <p:nvPr/>
        </p:nvSpPr>
        <p:spPr>
          <a:xfrm>
            <a:off x="8686800" y="6508800"/>
            <a:ext cx="411840" cy="36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r">
              <a:lnSpc>
                <a:spcPct val="100000"/>
              </a:lnSpc>
            </a:pPr>
            <a:fld id="{4FD08CA0-5BEC-4B26-AF06-1317FDB781BE}" type="slidenum">
              <a:rPr lang="en-US" sz="1000" b="1" strike="noStrike" spc="-1">
                <a:solidFill>
                  <a:srgbClr val="95B3D7"/>
                </a:solidFill>
                <a:latin typeface="Arial"/>
                <a:ea typeface="DejaVu Sans"/>
              </a:rPr>
              <a:t>6</a:t>
            </a:fld>
            <a:endParaRPr lang="en-US" sz="1000" b="0" strike="noStrike" spc="-1">
              <a:latin typeface="Arial"/>
            </a:endParaRPr>
          </a:p>
        </p:txBody>
      </p:sp>
      <p:pic>
        <p:nvPicPr>
          <p:cNvPr id="117" name="Picture 116"/>
          <p:cNvPicPr/>
          <p:nvPr/>
        </p:nvPicPr>
        <p:blipFill>
          <a:blip r:embed="rId2"/>
          <a:stretch/>
        </p:blipFill>
        <p:spPr>
          <a:xfrm>
            <a:off x="6654600" y="1926360"/>
            <a:ext cx="1666080" cy="542160"/>
          </a:xfrm>
          <a:prstGeom prst="rect">
            <a:avLst/>
          </a:prstGeom>
          <a:ln>
            <a:noFill/>
          </a:ln>
        </p:spPr>
      </p:pic>
      <p:sp>
        <p:nvSpPr>
          <p:cNvPr id="118" name="CustomShape 4"/>
          <p:cNvSpPr/>
          <p:nvPr/>
        </p:nvSpPr>
        <p:spPr>
          <a:xfrm>
            <a:off x="640080" y="2286000"/>
            <a:ext cx="4937400" cy="60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latin typeface="Arial"/>
              </a:rPr>
              <a:t>Recruit a Scouting alumni back into Scouting</a:t>
            </a:r>
          </a:p>
        </p:txBody>
      </p:sp>
      <p:pic>
        <p:nvPicPr>
          <p:cNvPr id="119" name="Picture 118"/>
          <p:cNvPicPr/>
          <p:nvPr/>
        </p:nvPicPr>
        <p:blipFill>
          <a:blip r:embed="rId3"/>
          <a:stretch/>
        </p:blipFill>
        <p:spPr>
          <a:xfrm>
            <a:off x="6597360" y="2834640"/>
            <a:ext cx="1723320" cy="599400"/>
          </a:xfrm>
          <a:prstGeom prst="rect">
            <a:avLst/>
          </a:prstGeom>
          <a:ln>
            <a:noFill/>
          </a:ln>
        </p:spPr>
      </p:pic>
      <p:sp>
        <p:nvSpPr>
          <p:cNvPr id="120" name="CustomShape 5"/>
          <p:cNvSpPr/>
          <p:nvPr/>
        </p:nvSpPr>
        <p:spPr>
          <a:xfrm>
            <a:off x="640080" y="3200400"/>
            <a:ext cx="5577480" cy="34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latin typeface="Arial"/>
              </a:rPr>
              <a:t>Be recognized by an organization (Rotary, etc)</a:t>
            </a:r>
          </a:p>
        </p:txBody>
      </p:sp>
      <p:sp>
        <p:nvSpPr>
          <p:cNvPr id="121" name="CustomShape 6"/>
          <p:cNvSpPr/>
          <p:nvPr/>
        </p:nvSpPr>
        <p:spPr>
          <a:xfrm>
            <a:off x="640080" y="4042800"/>
            <a:ext cx="4663080" cy="34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latin typeface="Arial"/>
              </a:rPr>
              <a:t>Unit leaders, District Committee members</a:t>
            </a:r>
          </a:p>
        </p:txBody>
      </p:sp>
      <p:pic>
        <p:nvPicPr>
          <p:cNvPr id="122" name="Picture 121"/>
          <p:cNvPicPr/>
          <p:nvPr/>
        </p:nvPicPr>
        <p:blipFill>
          <a:blip r:embed="rId4"/>
          <a:stretch/>
        </p:blipFill>
        <p:spPr>
          <a:xfrm>
            <a:off x="6583680" y="3931920"/>
            <a:ext cx="1713960" cy="551880"/>
          </a:xfrm>
          <a:prstGeom prst="rect">
            <a:avLst/>
          </a:prstGeom>
          <a:ln>
            <a:noFill/>
          </a:ln>
        </p:spPr>
      </p:pic>
      <p:sp>
        <p:nvSpPr>
          <p:cNvPr id="123" name="CustomShape 7"/>
          <p:cNvSpPr/>
          <p:nvPr/>
        </p:nvSpPr>
        <p:spPr>
          <a:xfrm>
            <a:off x="640080" y="5029200"/>
            <a:ext cx="4663080" cy="34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latin typeface="Arial"/>
              </a:rPr>
              <a:t>Significant service using Scouting skills</a:t>
            </a:r>
          </a:p>
        </p:txBody>
      </p:sp>
      <p:pic>
        <p:nvPicPr>
          <p:cNvPr id="124" name="Picture 123"/>
          <p:cNvPicPr/>
          <p:nvPr/>
        </p:nvPicPr>
        <p:blipFill>
          <a:blip r:embed="rId5"/>
          <a:stretch/>
        </p:blipFill>
        <p:spPr>
          <a:xfrm>
            <a:off x="6704640" y="4644000"/>
            <a:ext cx="518760" cy="1116360"/>
          </a:xfrm>
          <a:prstGeom prst="rect">
            <a:avLst/>
          </a:prstGeom>
          <a:ln>
            <a:noFill/>
          </a:ln>
        </p:spPr>
      </p:pic>
      <p:pic>
        <p:nvPicPr>
          <p:cNvPr id="125" name="Picture 124"/>
          <p:cNvPicPr/>
          <p:nvPr/>
        </p:nvPicPr>
        <p:blipFill>
          <a:blip r:embed="rId6"/>
          <a:stretch/>
        </p:blipFill>
        <p:spPr>
          <a:xfrm>
            <a:off x="7277400" y="4957200"/>
            <a:ext cx="951840" cy="4374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1566720" y="274680"/>
            <a:ext cx="7042680" cy="1141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CF0031"/>
                </a:solidFill>
                <a:latin typeface="Arial"/>
                <a:ea typeface="DejaVu Sans"/>
              </a:rPr>
              <a:t>Awards For Unit Level Volunteers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457200" y="1600200"/>
            <a:ext cx="8228520" cy="423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Den Leader Award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Lifesaving and Meritorious Action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Award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International Scouters Award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Venturing Leadership Award</a:t>
            </a:r>
            <a:endParaRPr lang="en-US" sz="2400" b="0" strike="noStrike" spc="-1">
              <a:latin typeface="Arial"/>
            </a:endParaRPr>
          </a:p>
          <a:p>
            <a:pPr marL="1600200" indent="-22608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128" name="CustomShape 3"/>
          <p:cNvSpPr/>
          <p:nvPr/>
        </p:nvSpPr>
        <p:spPr>
          <a:xfrm>
            <a:off x="8686800" y="6508800"/>
            <a:ext cx="411840" cy="36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r">
              <a:lnSpc>
                <a:spcPct val="100000"/>
              </a:lnSpc>
            </a:pPr>
            <a:fld id="{F399907C-DCAB-4B49-8F4B-C4E00110330D}" type="slidenum">
              <a:rPr lang="en-US" sz="1000" b="1" strike="noStrike" spc="-1">
                <a:solidFill>
                  <a:srgbClr val="95B3D7"/>
                </a:solidFill>
                <a:latin typeface="Arial"/>
                <a:ea typeface="DejaVu Sans"/>
              </a:rPr>
              <a:t>7</a:t>
            </a:fld>
            <a:endParaRPr lang="en-US" sz="1000" b="0" strike="noStrike" spc="-1">
              <a:latin typeface="Arial"/>
            </a:endParaRPr>
          </a:p>
        </p:txBody>
      </p:sp>
      <p:sp>
        <p:nvSpPr>
          <p:cNvPr id="129" name="CustomShape 4"/>
          <p:cNvSpPr/>
          <p:nvPr/>
        </p:nvSpPr>
        <p:spPr>
          <a:xfrm>
            <a:off x="640080" y="2286000"/>
            <a:ext cx="4663080" cy="34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latin typeface="Arial"/>
              </a:rPr>
              <a:t>Tenure, retention</a:t>
            </a:r>
          </a:p>
        </p:txBody>
      </p:sp>
      <p:pic>
        <p:nvPicPr>
          <p:cNvPr id="130" name="Picture 129"/>
          <p:cNvPicPr/>
          <p:nvPr/>
        </p:nvPicPr>
        <p:blipFill>
          <a:blip r:embed="rId2"/>
          <a:stretch/>
        </p:blipFill>
        <p:spPr>
          <a:xfrm>
            <a:off x="6492240" y="1926360"/>
            <a:ext cx="1732680" cy="542160"/>
          </a:xfrm>
          <a:prstGeom prst="rect">
            <a:avLst/>
          </a:prstGeom>
          <a:ln>
            <a:noFill/>
          </a:ln>
        </p:spPr>
      </p:pic>
      <p:pic>
        <p:nvPicPr>
          <p:cNvPr id="131" name="Picture 130"/>
          <p:cNvPicPr/>
          <p:nvPr/>
        </p:nvPicPr>
        <p:blipFill>
          <a:blip r:embed="rId3"/>
          <a:stretch/>
        </p:blipFill>
        <p:spPr>
          <a:xfrm>
            <a:off x="6766560" y="2651760"/>
            <a:ext cx="451800" cy="1096920"/>
          </a:xfrm>
          <a:prstGeom prst="rect">
            <a:avLst/>
          </a:prstGeom>
          <a:ln>
            <a:noFill/>
          </a:ln>
        </p:spPr>
      </p:pic>
      <p:pic>
        <p:nvPicPr>
          <p:cNvPr id="132" name="Picture 131"/>
          <p:cNvPicPr/>
          <p:nvPr/>
        </p:nvPicPr>
        <p:blipFill>
          <a:blip r:embed="rId4"/>
          <a:stretch/>
        </p:blipFill>
        <p:spPr>
          <a:xfrm>
            <a:off x="7261200" y="3004560"/>
            <a:ext cx="876600" cy="286920"/>
          </a:xfrm>
          <a:prstGeom prst="rect">
            <a:avLst/>
          </a:prstGeom>
          <a:ln>
            <a:noFill/>
          </a:ln>
        </p:spPr>
      </p:pic>
      <p:sp>
        <p:nvSpPr>
          <p:cNvPr id="133" name="CustomShape 5"/>
          <p:cNvSpPr/>
          <p:nvPr/>
        </p:nvSpPr>
        <p:spPr>
          <a:xfrm>
            <a:off x="548640" y="4500000"/>
            <a:ext cx="5211720" cy="34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latin typeface="Arial"/>
              </a:rPr>
              <a:t>Giving leadership to international Scouting events</a:t>
            </a:r>
          </a:p>
        </p:txBody>
      </p:sp>
      <p:pic>
        <p:nvPicPr>
          <p:cNvPr id="134" name="Picture 133"/>
          <p:cNvPicPr/>
          <p:nvPr/>
        </p:nvPicPr>
        <p:blipFill>
          <a:blip r:embed="rId5"/>
          <a:stretch/>
        </p:blipFill>
        <p:spPr>
          <a:xfrm>
            <a:off x="6492240" y="4114800"/>
            <a:ext cx="1694880" cy="561240"/>
          </a:xfrm>
          <a:prstGeom prst="rect">
            <a:avLst/>
          </a:prstGeom>
          <a:ln>
            <a:noFill/>
          </a:ln>
        </p:spPr>
      </p:pic>
      <p:sp>
        <p:nvSpPr>
          <p:cNvPr id="135" name="CustomShape 6"/>
          <p:cNvSpPr/>
          <p:nvPr/>
        </p:nvSpPr>
        <p:spPr>
          <a:xfrm>
            <a:off x="548640" y="5394960"/>
            <a:ext cx="5211720" cy="34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latin typeface="Arial"/>
              </a:rPr>
              <a:t>Unit level to National</a:t>
            </a:r>
          </a:p>
        </p:txBody>
      </p:sp>
      <p:pic>
        <p:nvPicPr>
          <p:cNvPr id="136" name="Picture 135"/>
          <p:cNvPicPr/>
          <p:nvPr/>
        </p:nvPicPr>
        <p:blipFill>
          <a:blip r:embed="rId6"/>
          <a:stretch/>
        </p:blipFill>
        <p:spPr>
          <a:xfrm>
            <a:off x="6512040" y="5029200"/>
            <a:ext cx="1694880" cy="542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1566720" y="274680"/>
            <a:ext cx="7042680" cy="1141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CF0031"/>
                </a:solidFill>
                <a:latin typeface="Arial"/>
                <a:ea typeface="DejaVu Sans"/>
              </a:rPr>
              <a:t>Awards For Unit Level Volunteers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138" name="CustomShape 2"/>
          <p:cNvSpPr/>
          <p:nvPr/>
        </p:nvSpPr>
        <p:spPr>
          <a:xfrm>
            <a:off x="457200" y="1600200"/>
            <a:ext cx="8228520" cy="423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Whitney M Young Jr Service Award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¡Scouting! Vale la Pena! Service Award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Asian American Spirit of Scouting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 Service Award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PTC Masters Track Award</a:t>
            </a:r>
            <a:endParaRPr lang="en-US" sz="2400" b="0" strike="noStrike" spc="-1">
              <a:latin typeface="Arial"/>
            </a:endParaRPr>
          </a:p>
          <a:p>
            <a:pPr marL="1600200" indent="-22608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139" name="CustomShape 3"/>
          <p:cNvSpPr/>
          <p:nvPr/>
        </p:nvSpPr>
        <p:spPr>
          <a:xfrm>
            <a:off x="8686800" y="6508800"/>
            <a:ext cx="411840" cy="36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r">
              <a:lnSpc>
                <a:spcPct val="100000"/>
              </a:lnSpc>
            </a:pPr>
            <a:fld id="{B4F11C93-FA82-4FCB-8851-BEC9DECBBAC5}" type="slidenum">
              <a:rPr lang="en-US" sz="1000" b="1" strike="noStrike" spc="-1">
                <a:solidFill>
                  <a:srgbClr val="95B3D7"/>
                </a:solidFill>
                <a:latin typeface="Arial"/>
                <a:ea typeface="DejaVu Sans"/>
              </a:rPr>
              <a:t>8</a:t>
            </a:fld>
            <a:endParaRPr lang="en-US" sz="1000" b="0" strike="noStrike" spc="-1">
              <a:latin typeface="Arial"/>
            </a:endParaRPr>
          </a:p>
        </p:txBody>
      </p:sp>
      <p:sp>
        <p:nvSpPr>
          <p:cNvPr id="140" name="CustomShape 4"/>
          <p:cNvSpPr/>
          <p:nvPr/>
        </p:nvSpPr>
        <p:spPr>
          <a:xfrm>
            <a:off x="640080" y="2286000"/>
            <a:ext cx="4663080" cy="34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latin typeface="Arial"/>
              </a:rPr>
              <a:t>Service to rural or low-income youth</a:t>
            </a:r>
          </a:p>
        </p:txBody>
      </p:sp>
      <p:sp>
        <p:nvSpPr>
          <p:cNvPr id="141" name="CustomShape 5"/>
          <p:cNvSpPr/>
          <p:nvPr/>
        </p:nvSpPr>
        <p:spPr>
          <a:xfrm>
            <a:off x="548640" y="4500000"/>
            <a:ext cx="5211720" cy="34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latin typeface="Arial"/>
              </a:rPr>
              <a:t>Scouting opportunities for Asian American youth</a:t>
            </a:r>
          </a:p>
        </p:txBody>
      </p:sp>
      <p:sp>
        <p:nvSpPr>
          <p:cNvPr id="142" name="CustomShape 6"/>
          <p:cNvSpPr/>
          <p:nvPr/>
        </p:nvSpPr>
        <p:spPr>
          <a:xfrm>
            <a:off x="548640" y="5394960"/>
            <a:ext cx="5211720" cy="34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latin typeface="Arial"/>
              </a:rPr>
              <a:t>Taking PTC training, and giving training</a:t>
            </a:r>
          </a:p>
        </p:txBody>
      </p:sp>
      <p:pic>
        <p:nvPicPr>
          <p:cNvPr id="143" name="Picture 142"/>
          <p:cNvPicPr/>
          <p:nvPr/>
        </p:nvPicPr>
        <p:blipFill>
          <a:blip r:embed="rId2"/>
          <a:stretch/>
        </p:blipFill>
        <p:spPr>
          <a:xfrm>
            <a:off x="6452640" y="2008080"/>
            <a:ext cx="1685160" cy="551880"/>
          </a:xfrm>
          <a:prstGeom prst="rect">
            <a:avLst/>
          </a:prstGeom>
          <a:ln>
            <a:noFill/>
          </a:ln>
        </p:spPr>
      </p:pic>
      <p:pic>
        <p:nvPicPr>
          <p:cNvPr id="144" name="Picture 143"/>
          <p:cNvPicPr/>
          <p:nvPr/>
        </p:nvPicPr>
        <p:blipFill>
          <a:blip r:embed="rId3"/>
          <a:stretch/>
        </p:blipFill>
        <p:spPr>
          <a:xfrm>
            <a:off x="6442920" y="2850120"/>
            <a:ext cx="1694880" cy="532800"/>
          </a:xfrm>
          <a:prstGeom prst="rect">
            <a:avLst/>
          </a:prstGeom>
          <a:ln>
            <a:noFill/>
          </a:ln>
        </p:spPr>
      </p:pic>
      <p:sp>
        <p:nvSpPr>
          <p:cNvPr id="145" name="CustomShape 7"/>
          <p:cNvSpPr/>
          <p:nvPr/>
        </p:nvSpPr>
        <p:spPr>
          <a:xfrm>
            <a:off x="640080" y="3188160"/>
            <a:ext cx="5394600" cy="60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latin typeface="Arial"/>
              </a:rPr>
              <a:t>Scouting opportunities for Hispanic/Latino youth</a:t>
            </a:r>
          </a:p>
        </p:txBody>
      </p:sp>
      <p:sp>
        <p:nvSpPr>
          <p:cNvPr id="146" name="CustomShape 8"/>
          <p:cNvSpPr/>
          <p:nvPr/>
        </p:nvSpPr>
        <p:spPr>
          <a:xfrm>
            <a:off x="640080" y="2286000"/>
            <a:ext cx="4663080" cy="34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latin typeface="Arial"/>
              </a:rPr>
              <a:t>Service to rural or low-income youth</a:t>
            </a:r>
          </a:p>
        </p:txBody>
      </p:sp>
      <p:pic>
        <p:nvPicPr>
          <p:cNvPr id="147" name="Picture 146"/>
          <p:cNvPicPr/>
          <p:nvPr/>
        </p:nvPicPr>
        <p:blipFill>
          <a:blip r:embed="rId4"/>
          <a:stretch/>
        </p:blipFill>
        <p:spPr>
          <a:xfrm>
            <a:off x="6423840" y="3840480"/>
            <a:ext cx="1713960" cy="532800"/>
          </a:xfrm>
          <a:prstGeom prst="rect">
            <a:avLst/>
          </a:prstGeom>
          <a:ln>
            <a:noFill/>
          </a:ln>
        </p:spPr>
      </p:pic>
      <p:pic>
        <p:nvPicPr>
          <p:cNvPr id="148" name="Picture 147"/>
          <p:cNvPicPr/>
          <p:nvPr/>
        </p:nvPicPr>
        <p:blipFill>
          <a:blip r:embed="rId5"/>
          <a:stretch/>
        </p:blipFill>
        <p:spPr>
          <a:xfrm>
            <a:off x="6400800" y="5029200"/>
            <a:ext cx="1694880" cy="561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1566720" y="274680"/>
            <a:ext cx="7042680" cy="1141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CF0031"/>
                </a:solidFill>
                <a:latin typeface="Arial"/>
                <a:ea typeface="DejaVu Sans"/>
              </a:rPr>
              <a:t>Awards For Commissioners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150" name="CustomShape 2"/>
          <p:cNvSpPr/>
          <p:nvPr/>
        </p:nvSpPr>
        <p:spPr>
          <a:xfrm>
            <a:off x="457200" y="1600200"/>
            <a:ext cx="8228520" cy="423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endParaRPr lang="en-US" sz="18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Excellence in Unit Service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Distinguished Service Award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Doctorate of Commissioner Science</a:t>
            </a:r>
            <a:endParaRPr lang="en-US" sz="2400" b="0" strike="noStrike" spc="-1">
              <a:latin typeface="Arial"/>
            </a:endParaRPr>
          </a:p>
          <a:p>
            <a:pPr marL="342720" indent="-340200">
              <a:lnSpc>
                <a:spcPct val="100000"/>
              </a:lnSpc>
              <a:spcBef>
                <a:spcPts val="598"/>
              </a:spcBef>
              <a:tabLst>
                <a:tab pos="0" algn="l"/>
              </a:tabLst>
            </a:pPr>
            <a:r>
              <a:rPr lang="en-US" sz="2400" b="1" strike="noStrike" spc="-1">
                <a:solidFill>
                  <a:srgbClr val="005AA3"/>
                </a:solidFill>
                <a:latin typeface="Arial"/>
                <a:ea typeface="DejaVu Sans"/>
              </a:rPr>
              <a:t> 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151" name="CustomShape 3"/>
          <p:cNvSpPr/>
          <p:nvPr/>
        </p:nvSpPr>
        <p:spPr>
          <a:xfrm>
            <a:off x="8686800" y="6508800"/>
            <a:ext cx="411840" cy="36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r">
              <a:lnSpc>
                <a:spcPct val="100000"/>
              </a:lnSpc>
            </a:pPr>
            <a:fld id="{6FCF489B-D438-4955-A585-D443D6346C8A}" type="slidenum">
              <a:rPr lang="en-US" sz="1000" b="1" strike="noStrike" spc="-1">
                <a:solidFill>
                  <a:srgbClr val="95B3D7"/>
                </a:solidFill>
                <a:latin typeface="Arial"/>
                <a:ea typeface="DejaVu Sans"/>
              </a:rPr>
              <a:t>9</a:t>
            </a:fld>
            <a:endParaRPr lang="en-US" sz="1000" b="0" strike="noStrike" spc="-1">
              <a:latin typeface="Arial"/>
            </a:endParaRPr>
          </a:p>
        </p:txBody>
      </p:sp>
      <p:pic>
        <p:nvPicPr>
          <p:cNvPr id="152" name="Picture 151"/>
          <p:cNvPicPr/>
          <p:nvPr/>
        </p:nvPicPr>
        <p:blipFill>
          <a:blip r:embed="rId2"/>
          <a:stretch/>
        </p:blipFill>
        <p:spPr>
          <a:xfrm>
            <a:off x="6423840" y="2011680"/>
            <a:ext cx="1713960" cy="542160"/>
          </a:xfrm>
          <a:prstGeom prst="rect">
            <a:avLst/>
          </a:prstGeom>
          <a:ln>
            <a:noFill/>
          </a:ln>
        </p:spPr>
      </p:pic>
      <p:pic>
        <p:nvPicPr>
          <p:cNvPr id="153" name="Picture 152"/>
          <p:cNvPicPr/>
          <p:nvPr/>
        </p:nvPicPr>
        <p:blipFill>
          <a:blip r:embed="rId3"/>
          <a:stretch/>
        </p:blipFill>
        <p:spPr>
          <a:xfrm>
            <a:off x="6405120" y="2811960"/>
            <a:ext cx="1732680" cy="570960"/>
          </a:xfrm>
          <a:prstGeom prst="rect">
            <a:avLst/>
          </a:prstGeom>
          <a:ln>
            <a:noFill/>
          </a:ln>
        </p:spPr>
      </p:pic>
      <p:pic>
        <p:nvPicPr>
          <p:cNvPr id="154" name="Picture 153"/>
          <p:cNvPicPr/>
          <p:nvPr/>
        </p:nvPicPr>
        <p:blipFill>
          <a:blip r:embed="rId4"/>
          <a:stretch/>
        </p:blipFill>
        <p:spPr>
          <a:xfrm>
            <a:off x="6399360" y="3692160"/>
            <a:ext cx="1647000" cy="513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</TotalTime>
  <Words>539</Words>
  <Application>Microsoft Office PowerPoint</Application>
  <PresentationFormat>On-screen Show (4:3)</PresentationFormat>
  <Paragraphs>168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DejaVu Sans</vt:lpstr>
      <vt:lpstr>Symbol</vt:lpstr>
      <vt:lpstr>Times New Roman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Chris Morrow</dc:creator>
  <dc:description/>
  <cp:lastModifiedBy>Luke Green</cp:lastModifiedBy>
  <cp:revision>82</cp:revision>
  <cp:lastPrinted>2022-01-19T21:58:40Z</cp:lastPrinted>
  <dcterms:created xsi:type="dcterms:W3CDTF">2011-01-11T10:53:32Z</dcterms:created>
  <dcterms:modified xsi:type="dcterms:W3CDTF">2024-09-17T15:22:09Z</dcterms:modified>
  <dc:language>en-US</dc:language>
</cp:coreProperties>
</file>